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handoutMasterIdLst>
    <p:handoutMasterId r:id="rId11"/>
  </p:handoutMasterIdLst>
  <p:sldIdLst>
    <p:sldId id="1072" r:id="rId3"/>
    <p:sldId id="1088" r:id="rId4"/>
    <p:sldId id="1097" r:id="rId5"/>
    <p:sldId id="1098" r:id="rId6"/>
    <p:sldId id="1096" r:id="rId7"/>
    <p:sldId id="1099" r:id="rId8"/>
    <p:sldId id="1089" r:id="rId9"/>
    <p:sldId id="1100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3B"/>
    <a:srgbClr val="960885"/>
    <a:srgbClr val="000000"/>
    <a:srgbClr val="AF099B"/>
    <a:srgbClr val="FFFF00"/>
    <a:srgbClr val="0432FF"/>
    <a:srgbClr val="FF0066"/>
    <a:srgbClr val="F79E00"/>
    <a:srgbClr val="F4B434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7" d="100"/>
        <a:sy n="127" d="100"/>
      </p:scale>
      <p:origin x="0" y="-7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26199-92B6-4FDD-B6E8-10158AB76277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649CC-56D1-4D85-AB38-654B376B2A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9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1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0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81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1433015"/>
            <a:ext cx="2129051" cy="436729"/>
            <a:chOff x="0" y="1433014"/>
            <a:chExt cx="1596788" cy="436729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61" y="434225"/>
            <a:ext cx="548641" cy="640081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455762" y="2179502"/>
            <a:ext cx="6441017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/>
              <a:t>Click to add</a:t>
            </a:r>
            <a:r>
              <a:rPr lang="en-US" sz="4000" baseline="0" dirty="0"/>
              <a:t> Title</a:t>
            </a:r>
            <a:endParaRPr lang="en-GB" sz="400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55763" y="2857501"/>
            <a:ext cx="6441523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5527344"/>
            <a:ext cx="12192000" cy="1330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324" y="5890041"/>
            <a:ext cx="2519685" cy="585217"/>
          </a:xfrm>
          <a:prstGeom prst="rect">
            <a:avLst/>
          </a:prstGeom>
        </p:spPr>
      </p:pic>
      <p:sp>
        <p:nvSpPr>
          <p:cNvPr id="26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1401174" y="6186393"/>
            <a:ext cx="5222540" cy="28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2525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Click to add</a:t>
            </a:r>
            <a:r>
              <a:rPr lang="en-US" sz="1800" baseline="0" dirty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 Presentation Date</a:t>
            </a:r>
            <a:endParaRPr lang="en-GB" sz="1800" dirty="0">
              <a:solidFill>
                <a:srgbClr val="525252"/>
              </a:solidFill>
              <a:latin typeface="PSU Stidti Light" panose="02000000000000000000" pitchFamily="50" charset="-34"/>
              <a:cs typeface="PSU Stidti Light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793450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67053" y="1984885"/>
            <a:ext cx="8326651" cy="690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Agenda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67053" y="2735323"/>
            <a:ext cx="8326651" cy="2637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0643713" y="6155139"/>
            <a:ext cx="1047456" cy="43317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0" y="1433015"/>
            <a:ext cx="2129051" cy="436729"/>
            <a:chOff x="0" y="1433014"/>
            <a:chExt cx="1596788" cy="43672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rgbClr val="1D3B6D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76708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1433015"/>
            <a:ext cx="2129051" cy="436729"/>
            <a:chOff x="0" y="1433014"/>
            <a:chExt cx="1596788" cy="43672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1D3B6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</p:grpSp>
      <p:sp>
        <p:nvSpPr>
          <p:cNvPr id="1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1455762" y="2179502"/>
            <a:ext cx="6441017" cy="677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4000"/>
            </a:lvl2pPr>
            <a:lvl3pPr>
              <a:defRPr sz="4000"/>
            </a:lvl3pPr>
          </a:lstStyle>
          <a:p>
            <a:r>
              <a:rPr lang="en-US" sz="4000" dirty="0"/>
              <a:t>Click to add</a:t>
            </a:r>
            <a:r>
              <a:rPr lang="en-US" sz="4000" baseline="0" dirty="0"/>
              <a:t> Title</a:t>
            </a:r>
            <a:endParaRPr lang="en-GB" sz="4000" dirty="0"/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455763" y="2857501"/>
            <a:ext cx="6441523" cy="754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dirty="0"/>
              <a:t>Click to add Sub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64244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2500" y="-15045"/>
            <a:ext cx="12287535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20320" y="-15045"/>
            <a:ext cx="1221232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266" y="378776"/>
            <a:ext cx="6040271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4" y="6472333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fld id="{678A388A-7988-46DE-B9E8-DE8FDC5F0CCE}" type="datetime1">
              <a:rPr lang="en-GB" smtClean="0"/>
              <a:pPr/>
              <a:t>23/03/2022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3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3" y="31191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0643713" y="6155139"/>
            <a:ext cx="1047456" cy="43317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61266" y="2033588"/>
            <a:ext cx="10870337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04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2500" y="-15045"/>
            <a:ext cx="12287535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/>
          <a:stretch/>
        </p:blipFill>
        <p:spPr>
          <a:xfrm>
            <a:off x="-20320" y="-15045"/>
            <a:ext cx="12212320" cy="1733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266" y="378776"/>
            <a:ext cx="6040271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4" y="6472333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fld id="{678A388A-7988-46DE-B9E8-DE8FDC5F0CCE}" type="datetime1">
              <a:rPr lang="en-GB" smtClean="0"/>
              <a:pPr/>
              <a:t>23/03/2022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3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3" y="31191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0643713" y="6155139"/>
            <a:ext cx="1047456" cy="433174"/>
          </a:xfrm>
          <a:prstGeom prst="rect">
            <a:avLst/>
          </a:prstGeom>
        </p:spPr>
      </p:pic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561266" y="2033588"/>
            <a:ext cx="10870337" cy="3808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589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4" y="6472333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fld id="{678A388A-7988-46DE-B9E8-DE8FDC5F0CCE}" type="datetime1">
              <a:rPr lang="en-GB" smtClean="0"/>
              <a:pPr/>
              <a:t>23/03/2022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3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3" y="31191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0643713" y="6155139"/>
            <a:ext cx="1047456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68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Grey">
    <p:bg>
      <p:bgPr>
        <a:solidFill>
          <a:srgbClr val="1D3B6D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4" y="6472333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fld id="{678A388A-7988-46DE-B9E8-DE8FDC5F0CCE}" type="datetime1">
              <a:rPr lang="en-GB" smtClean="0"/>
              <a:pPr/>
              <a:t>23/03/2022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3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1D3B6D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3" y="31191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0643713" y="6155139"/>
            <a:ext cx="1047456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26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5703"/>
          <a:stretch/>
        </p:blipFill>
        <p:spPr>
          <a:xfrm>
            <a:off x="-2032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23" y="3033153"/>
            <a:ext cx="3450599" cy="8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07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E332F8-CA5E-4693-8E68-57D992F334AB}" type="datetimeFigureOut">
              <a:rPr lang="th-TH" smtClean="0"/>
              <a:t>23/03/65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89425A-745E-493A-8B95-42F37D81856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01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9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0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8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6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6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228F-9F91-40A9-AE2B-0A4E933165F4}" type="datetimeFigureOut">
              <a:rPr lang="en-US" smtClean="0"/>
              <a:t>3/23/2022</a:t>
            </a:fld>
            <a:endParaRPr lang="en-US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1465-D5EF-4364-8FD8-571AE7FEEB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49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73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vd@tmbameastspring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12622" y="5790607"/>
            <a:ext cx="5222540" cy="288864"/>
          </a:xfrm>
        </p:spPr>
        <p:txBody>
          <a:bodyPr/>
          <a:lstStyle/>
          <a:p>
            <a:r>
              <a:rPr lang="en-GB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18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2565</a:t>
            </a:r>
            <a:endParaRPr lang="en-GB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4732" y="393339"/>
            <a:ext cx="88740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เพิ่มบริษัทหลักทรัพย์จัดการกองทุนทหาร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ไทย  จำกัด </a:t>
            </a: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กองทุนสำรองเลี้ยงชีพ มหาวิทยาลัยสงขลานครินทร์ </a:t>
            </a:r>
            <a:endPara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และกองทุนพนักงาน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เงินรายได้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22" y="4153859"/>
            <a:ext cx="1831800" cy="65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383" r="-925" b="17169"/>
          <a:stretch/>
        </p:blipFill>
        <p:spPr>
          <a:xfrm>
            <a:off x="9759841" y="4112419"/>
            <a:ext cx="2031002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535" y="2734592"/>
            <a:ext cx="3656073" cy="21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2997" y="1907739"/>
            <a:ext cx="9398000" cy="1426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3" descr="Image result for psu logo&quot;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81" y="5581934"/>
            <a:ext cx="1469478" cy="10717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กล่องข้อความ 13"/>
          <p:cNvSpPr txBox="1"/>
          <p:nvPr/>
        </p:nvSpPr>
        <p:spPr>
          <a:xfrm>
            <a:off x="2244437" y="2020932"/>
            <a:ext cx="9169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การเพิ่มบริษัทหลักทรัพย์จัดการกองทุนทหารไทย  จำกัด </a:t>
            </a:r>
          </a:p>
          <a:p>
            <a:pPr lvl="0" algn="ctr"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ในกองทุนสำรองเลี้ยงชีพ มหาวิทยาลัยสงขลานครินทร์ </a:t>
            </a:r>
            <a:endParaRPr lang="th-TH" sz="3600" b="1" dirty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98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mage result for psu logo&quot;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81" y="5581934"/>
            <a:ext cx="1469478" cy="10717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08480" y="116991"/>
            <a:ext cx="83108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2400" b="1" dirty="0" smtClean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ที่ปรึกษา และ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คณะกรรมการกองทุนสำรองเลี้ยงชีพมหาวิทยาลัยสงขลานครินทร์</a:t>
            </a:r>
            <a:endParaRPr kumimoji="0" lang="en-US" altLang="th-TH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56331"/>
              </p:ext>
            </p:extLst>
          </p:nvPr>
        </p:nvGraphicFramePr>
        <p:xfrm>
          <a:off x="731520" y="892928"/>
          <a:ext cx="1086104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954">
                  <a:extLst>
                    <a:ext uri="{9D8B030D-6E8A-4147-A177-3AD203B41FA5}">
                      <a16:colId xmlns:a16="http://schemas.microsoft.com/office/drawing/2014/main" val="3384691171"/>
                    </a:ext>
                  </a:extLst>
                </a:gridCol>
                <a:gridCol w="4238758">
                  <a:extLst>
                    <a:ext uri="{9D8B030D-6E8A-4147-A177-3AD203B41FA5}">
                      <a16:colId xmlns:a16="http://schemas.microsoft.com/office/drawing/2014/main" val="2389757226"/>
                    </a:ext>
                  </a:extLst>
                </a:gridCol>
                <a:gridCol w="3722328">
                  <a:extLst>
                    <a:ext uri="{9D8B030D-6E8A-4147-A177-3AD203B41FA5}">
                      <a16:colId xmlns:a16="http://schemas.microsoft.com/office/drawing/2014/main" val="1476461567"/>
                    </a:ext>
                  </a:extLst>
                </a:gridCol>
              </a:tblGrid>
              <a:tr h="341366">
                <a:tc>
                  <a:txBody>
                    <a:bodyPr/>
                    <a:lstStyle/>
                    <a:p>
                      <a:pPr algn="ctr"/>
                      <a:r>
                        <a:rPr lang="th-TH" sz="1800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ที่ปรึกษา</a:t>
                      </a:r>
                      <a:endParaRPr lang="th-TH" sz="1800" i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คณะกรรมการฝ่ายนายจ้าง</a:t>
                      </a:r>
                      <a:endParaRPr lang="th-TH" sz="1800" i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i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คณะกรรมการฝ่ายลูกจ้าง</a:t>
                      </a:r>
                      <a:endParaRPr lang="th-TH" sz="1800" i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56028"/>
                  </a:ext>
                </a:extLst>
              </a:tr>
              <a:tr h="866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คุณอนุรักษ์  บุญแสวง</a:t>
                      </a:r>
                    </a:p>
                    <a:p>
                      <a:endParaRPr lang="th-TH" sz="1800" i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รองอธิการบดีฝ่ายทรัพยากรบุคคลและพัฒนาคุณภาพ 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(นายแพทย์บุญประสิทธิ์</a:t>
                      </a:r>
                      <a:r>
                        <a:rPr lang="th-TH" sz="1800" i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กฤตย์ประชา)</a:t>
                      </a:r>
                    </a:p>
                    <a:p>
                      <a:r>
                        <a:rPr lang="th-TH" sz="1800" i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ประธานกรรมการกองทุนสำรองเลี้ยงชีพ ม.อ.</a:t>
                      </a:r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รองศาสตราจารย์ ดร.อนุกร  ภู่เรืองรัตน์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วิทยาเขตหาดใหญ่</a:t>
                      </a:r>
                      <a:endParaRPr lang="th-TH" sz="1800" i="0" dirty="0">
                        <a:solidFill>
                          <a:srgbClr val="960885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43400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คณบดีคณะเศรษฐศาสตร์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(ดร.สินาด ตรีวรรณไชย)</a:t>
                      </a:r>
                    </a:p>
                    <a:p>
                      <a:endParaRPr lang="th-TH" sz="1800" i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รองอธิการบดีฝ่ายบริหารและการเงิน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(นายพิชิต  เรืองแสงวัฒนา)</a:t>
                      </a:r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60885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ดร.กอบชัย   วรพิมพงษ์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60885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วิทยาเขตหาดใหญ่</a:t>
                      </a:r>
                      <a:endParaRPr lang="th-TH" sz="1800" i="0" dirty="0">
                        <a:solidFill>
                          <a:srgbClr val="960885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55240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ดร.ธนาวุธ  แสงกาศนีย์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คณะวิทยาการจัดการ</a:t>
                      </a:r>
                      <a:endParaRPr lang="th-TH" sz="1800" i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รองอธิการบดีวิทยเขตหาดใหญ่</a:t>
                      </a:r>
                    </a:p>
                    <a:p>
                      <a:r>
                        <a:rPr lang="th-TH" sz="1800" i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(ผู้ช่วยศาสตราจารย์ ดร.วศิน  สุวรรณรัตน์)</a:t>
                      </a:r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60885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นางสาวรุ่งทิพย์  อุดมวิเศษสันต์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800" i="0" baseline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วิทยาเขตหาดใหญ่</a:t>
                      </a:r>
                      <a:endParaRPr lang="th-TH" sz="1800" i="0" dirty="0" smtClean="0">
                        <a:solidFill>
                          <a:srgbClr val="960885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659598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ผู้ช่วยอธิการบดีฝ่ายระบบทรัพยากรบุคคล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(รองศาสตราจารย์</a:t>
                      </a:r>
                      <a:r>
                        <a:rPr lang="th-TH" sz="1800" i="0" baseline="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ดร.วรายุ  บุญปกครอง)</a:t>
                      </a:r>
                      <a:endParaRPr lang="th-TH" sz="1800" i="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รองอธิการบดีวิทยาเขตปัตตานี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(รองศาสตราจารย์อิ่มจิต  เลิศพงษ์สมบัติ)</a:t>
                      </a:r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60885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 ผู้ช่วยศาสตราจารย์ ดร.ศักรินทร์  ชนประชา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วิทยาเขตปัตตานี</a:t>
                      </a:r>
                      <a:endParaRPr lang="th-TH" sz="1800" i="0" dirty="0">
                        <a:solidFill>
                          <a:srgbClr val="960885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280621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 รองอธิการบดีวิทยาเขตภูเก็ต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(รองศาสตราจารย์ ดร.พันธ์  ทองชุมนุม)</a:t>
                      </a:r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60885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 นายประทีป  เอื้อนมงคล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60885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วิทยาเขตปัตตานี</a:t>
                      </a:r>
                      <a:endParaRPr kumimoji="0" lang="th-TH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60885"/>
                        </a:solidFill>
                        <a:effectLst/>
                        <a:uLnTx/>
                        <a:uFillTx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979548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 รองอธิการบดีฝ่ายวิชาการ</a:t>
                      </a:r>
                      <a:r>
                        <a:rPr lang="th-TH" sz="1800" i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วิทยาเขตสุราษฎร์ธานี</a:t>
                      </a:r>
                    </a:p>
                    <a:p>
                      <a:r>
                        <a:rPr lang="th-TH" sz="1800" i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(รองศาสตราจารย์สุชาดา  ทิพย์มนตรี)</a:t>
                      </a:r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60885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 ผู้ช่วยศาสตราจารย์ ดร.ดลินา  อมรเหมานนท์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วิทยาเขตปัตตานี</a:t>
                      </a:r>
                      <a:endParaRPr lang="th-TH" sz="1800" i="0" dirty="0">
                        <a:solidFill>
                          <a:srgbClr val="960885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329171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รองอธิการบดีวิทยเขตตรัง</a:t>
                      </a:r>
                    </a:p>
                    <a:p>
                      <a:r>
                        <a:rPr lang="th-TH" sz="1800" i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(รองศาสตราจารย์ ดร.อุดมผล  พืชน์ไพบูลย์)</a:t>
                      </a:r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 นางวิราพรรณ  แสงสาคร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วิทยาเขตสุราษฎร์ธานี</a:t>
                      </a:r>
                      <a:endParaRPr lang="th-TH" sz="1800" i="0" dirty="0">
                        <a:solidFill>
                          <a:srgbClr val="960885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111004"/>
                  </a:ext>
                </a:extLst>
              </a:tr>
              <a:tr h="603956">
                <a:tc>
                  <a:txBody>
                    <a:bodyPr/>
                    <a:lstStyle/>
                    <a:p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ผู้ช่วยอธิการบดีฝ่ายทรัพยากรบุคคลและพัฒนาองค์กร</a:t>
                      </a:r>
                      <a:r>
                        <a:rPr lang="th-TH" sz="1800" i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วข.ปน.</a:t>
                      </a:r>
                    </a:p>
                    <a:p>
                      <a:r>
                        <a:rPr lang="th-TH" sz="1800" i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th-TH" sz="1800" i="0" baseline="0" dirty="0" smtClean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(นางสาวนุรซาร์ฮิดาห์  อุเซ็ง)</a:t>
                      </a:r>
                      <a:endParaRPr lang="th-TH" sz="1800" i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i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 นางสาวแอลนา</a:t>
                      </a:r>
                      <a:r>
                        <a:rPr lang="th-TH" sz="1800" i="0" baseline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ธีรภัทร์ตระกูล</a:t>
                      </a:r>
                    </a:p>
                    <a:p>
                      <a:r>
                        <a:rPr lang="th-TH" sz="1800" i="0" baseline="0" dirty="0" smtClean="0">
                          <a:solidFill>
                            <a:srgbClr val="960885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วิทยาเขตภูเก็ต</a:t>
                      </a:r>
                      <a:endParaRPr lang="th-TH" sz="1800" i="0" dirty="0">
                        <a:solidFill>
                          <a:srgbClr val="960885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5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9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mage result for psu logo&quot;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81" y="5581934"/>
            <a:ext cx="1469478" cy="10717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กล่องข้อความ 13"/>
          <p:cNvSpPr txBox="1"/>
          <p:nvPr/>
        </p:nvSpPr>
        <p:spPr>
          <a:xfrm>
            <a:off x="843280" y="842372"/>
            <a:ext cx="111076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ตั้งแต่วันที่ 1 มกราคม 2565 กองทุนสำรองเลี้ยงชีพ ม.อ.</a:t>
            </a:r>
            <a:r>
              <a:rPr kumimoji="0" lang="th-TH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บริหารเงินลงทุน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โดย 2 บริษัทหลักทรัพย์จัดการกองทุน คือ บลจ.ไทยพาณิชย์ (บลจ.เดิม)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และ บลจ.ทหารไทย (บลจ.ใหม่)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0" b="1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เงินลงทุนก่อน 1 มกราคม 2565 (เงินเก่า) จะคงอยู่ที่ บลจ.ไทยพาณิชย์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เงินลงทุน</a:t>
            </a:r>
            <a:r>
              <a:rPr lang="th-TH" sz="40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 1 มกราคม 2565 จะลงทุนใน 2 บลจ. (50 </a:t>
            </a:r>
            <a:r>
              <a:rPr lang="en-US" sz="40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sz="40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sz="40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4000" b="1" dirty="0" smtClean="0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200" y="4977232"/>
            <a:ext cx="848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สมาชิกสามารถเข้าไปเปลี่ยนแผนการลงุทนได้ในแต่ละ บลจ.</a:t>
            </a:r>
          </a:p>
        </p:txBody>
      </p:sp>
    </p:spTree>
    <p:extLst>
      <p:ext uri="{BB962C8B-B14F-4D97-AF65-F5344CB8AC3E}">
        <p14:creationId xmlns:p14="http://schemas.microsoft.com/office/powerpoint/2010/main" val="36916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mage result for psu logo&quot;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81" y="5581934"/>
            <a:ext cx="1469478" cy="10717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58829"/>
              </p:ext>
            </p:extLst>
          </p:nvPr>
        </p:nvGraphicFramePr>
        <p:xfrm>
          <a:off x="995680" y="777424"/>
          <a:ext cx="9347200" cy="5784784"/>
        </p:xfrm>
        <a:graphic>
          <a:graphicData uri="http://schemas.openxmlformats.org/drawingml/2006/table">
            <a:tbl>
              <a:tblPr firstRow="1" firstCol="1" bandRow="1"/>
              <a:tblGrid>
                <a:gridCol w="1253603">
                  <a:extLst>
                    <a:ext uri="{9D8B030D-6E8A-4147-A177-3AD203B41FA5}">
                      <a16:colId xmlns:a16="http://schemas.microsoft.com/office/drawing/2014/main" val="3550494300"/>
                    </a:ext>
                  </a:extLst>
                </a:gridCol>
                <a:gridCol w="1007832">
                  <a:extLst>
                    <a:ext uri="{9D8B030D-6E8A-4147-A177-3AD203B41FA5}">
                      <a16:colId xmlns:a16="http://schemas.microsoft.com/office/drawing/2014/main" val="796356712"/>
                    </a:ext>
                  </a:extLst>
                </a:gridCol>
                <a:gridCol w="1006947">
                  <a:extLst>
                    <a:ext uri="{9D8B030D-6E8A-4147-A177-3AD203B41FA5}">
                      <a16:colId xmlns:a16="http://schemas.microsoft.com/office/drawing/2014/main" val="1270873295"/>
                    </a:ext>
                  </a:extLst>
                </a:gridCol>
                <a:gridCol w="1661155">
                  <a:extLst>
                    <a:ext uri="{9D8B030D-6E8A-4147-A177-3AD203B41FA5}">
                      <a16:colId xmlns:a16="http://schemas.microsoft.com/office/drawing/2014/main" val="2732766145"/>
                    </a:ext>
                  </a:extLst>
                </a:gridCol>
                <a:gridCol w="1661155">
                  <a:extLst>
                    <a:ext uri="{9D8B030D-6E8A-4147-A177-3AD203B41FA5}">
                      <a16:colId xmlns:a16="http://schemas.microsoft.com/office/drawing/2014/main" val="3214732967"/>
                    </a:ext>
                  </a:extLst>
                </a:gridCol>
                <a:gridCol w="1378254">
                  <a:extLst>
                    <a:ext uri="{9D8B030D-6E8A-4147-A177-3AD203B41FA5}">
                      <a16:colId xmlns:a16="http://schemas.microsoft.com/office/drawing/2014/main" val="3086784693"/>
                    </a:ext>
                  </a:extLst>
                </a:gridCol>
                <a:gridCol w="1378254">
                  <a:extLst>
                    <a:ext uri="{9D8B030D-6E8A-4147-A177-3AD203B41FA5}">
                      <a16:colId xmlns:a16="http://schemas.microsoft.com/office/drawing/2014/main" val="2052840943"/>
                    </a:ext>
                  </a:extLst>
                </a:gridCol>
              </a:tblGrid>
              <a:tr h="30266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10">
                          <a:solidFill>
                            <a:srgbClr val="FFFFFF"/>
                          </a:solidFill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แผนการลงทุน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9A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10">
                          <a:solidFill>
                            <a:srgbClr val="FFFFFF"/>
                          </a:solidFill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นโยบายการลงทุน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925815"/>
                  </a:ext>
                </a:extLst>
              </a:tr>
              <a:tr h="3026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1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ตราสารหนี้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spc="-1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ตราสารทุน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10">
                          <a:solidFill>
                            <a:srgbClr val="002060"/>
                          </a:solidFill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ในประเทศ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ตราสารทุนต่างประเทศ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659948"/>
                  </a:ext>
                </a:extLst>
              </a:tr>
              <a:tr h="30266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SCBAM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TMBAM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26813"/>
                  </a:ext>
                </a:extLst>
              </a:tr>
              <a:tr h="90798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S&amp;P500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Global Population Trend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US500 Equity Index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Global Quality Growth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676028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1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100</a:t>
                      </a:r>
                      <a:r>
                        <a:rPr lang="th-TH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10"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6F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339328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2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90</a:t>
                      </a:r>
                      <a:r>
                        <a:rPr lang="th-TH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10</a:t>
                      </a:r>
                      <a:r>
                        <a:rPr lang="th-TH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6FC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252287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3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80</a:t>
                      </a:r>
                      <a:r>
                        <a:rPr lang="th-TH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20</a:t>
                      </a:r>
                      <a:r>
                        <a:rPr lang="th-TH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950867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4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60</a:t>
                      </a:r>
                      <a:r>
                        <a:rPr lang="th-TH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40</a:t>
                      </a:r>
                      <a:r>
                        <a:rPr lang="th-TH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502700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5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30</a:t>
                      </a:r>
                      <a:r>
                        <a:rPr lang="th-TH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70</a:t>
                      </a:r>
                      <a:r>
                        <a:rPr lang="th-TH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514606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6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10"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 -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100</a:t>
                      </a:r>
                      <a:r>
                        <a:rPr lang="th-TH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659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7 SCBAM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30</a:t>
                      </a: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35</a:t>
                      </a: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35</a:t>
                      </a: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295424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7 TMBAM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30</a:t>
                      </a:r>
                      <a:r>
                        <a:rPr lang="th-TH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35</a:t>
                      </a:r>
                      <a:r>
                        <a:rPr lang="th-TH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35</a:t>
                      </a:r>
                      <a:r>
                        <a:rPr lang="th-TH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23877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8 SCBAM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50</a:t>
                      </a:r>
                      <a:r>
                        <a:rPr lang="th-TH" sz="2000" b="1" spc="-1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50</a:t>
                      </a: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dirty="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423258"/>
                  </a:ext>
                </a:extLst>
              </a:tr>
              <a:tr h="302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8 TMBAM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50</a:t>
                      </a:r>
                      <a:r>
                        <a:rPr lang="th-TH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50</a:t>
                      </a:r>
                      <a:r>
                        <a:rPr lang="th-TH" sz="2000" b="1" spc="-1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%</a:t>
                      </a:r>
                      <a:endParaRPr lang="en-US" sz="2000"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834384"/>
                  </a:ext>
                </a:extLst>
              </a:tr>
              <a:tr h="9079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DIY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สมาชิกเลือกผสมสัดส่วนการลงทุนด้วยตนเอง (ภายใต้กรอบที่คณะกรรมการกองทุนกำหนด)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เป็นนโยบายที่ลงทุนในกลุ่มสินทรัพย์ทางเลือก </a:t>
                      </a: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Alternative</a:t>
                      </a: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 </a:t>
                      </a: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Investment </a:t>
                      </a: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(</a:t>
                      </a: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AI</a:t>
                      </a: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)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spc="-10" dirty="0">
                          <a:solidFill>
                            <a:srgbClr val="000000"/>
                          </a:solidFill>
                          <a:effectLst/>
                          <a:latin typeface="Cordia New" panose="020B0304020202020204" pitchFamily="34" charset="-34"/>
                          <a:ea typeface="Angsana New" panose="02020603050405020304" pitchFamily="18" charset="-34"/>
                          <a:cs typeface="TH SarabunPSK" panose="020B0500040200020003" pitchFamily="34" charset="-34"/>
                        </a:rPr>
                        <a:t>ลงทุนได้ไม่เกิน 15% ของ </a:t>
                      </a:r>
                      <a:r>
                        <a:rPr lang="en-US" sz="2000" b="1" spc="-1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Angsana New" panose="02020603050405020304" pitchFamily="18" charset="-34"/>
                          <a:cs typeface="Cordia New" panose="020B0304020202020204" pitchFamily="34" charset="-34"/>
                        </a:rPr>
                        <a:t>NAV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ordia New" panose="020B0304020202020204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27315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56961" y="101106"/>
            <a:ext cx="63603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1" i="0" u="none" strike="noStrike" cap="none" normalizeH="0" baseline="0" dirty="0" smtClean="0">
                <a:ln>
                  <a:noFill/>
                </a:ln>
                <a:effectLst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โครงสร้างนโยบายการลงทุนและแผนการลงทุนของ 2 บลจ. </a:t>
            </a:r>
            <a:endParaRPr kumimoji="0" lang="en-US" altLang="th-TH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711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3338" y="314868"/>
            <a:ext cx="8818143" cy="1062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1D3B6D"/>
              </a:solidFill>
              <a:effectLst/>
              <a:uLnTx/>
              <a:uFillTx/>
              <a:ea typeface="+mn-ea"/>
              <a:cs typeface="PSU Stidti"/>
            </a:endParaRPr>
          </a:p>
        </p:txBody>
      </p:sp>
      <p:pic>
        <p:nvPicPr>
          <p:cNvPr id="9" name="Picture 3" descr="Image result for psu logo&quot;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81" y="5581934"/>
            <a:ext cx="1469478" cy="10717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กล่องข้อความ 13"/>
          <p:cNvSpPr txBox="1"/>
          <p:nvPr/>
        </p:nvSpPr>
        <p:spPr>
          <a:xfrm>
            <a:off x="1487503" y="461370"/>
            <a:ext cx="9169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กองทุนพนักงานเงินรายได้ มหาวิทยาลัยสงขลานครินทร์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13"/>
          <p:cNvSpPr txBox="1"/>
          <p:nvPr/>
        </p:nvSpPr>
        <p:spPr>
          <a:xfrm>
            <a:off x="543257" y="3632579"/>
            <a:ext cx="106729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 เห็นชอบการจัดตั้งกองทุนพนักงานเงินรายได้ มหาวิทยาลัยสงขลานครินทร์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 มหาวิทยาลัยสมทบเงิน จำนวน 30,000,000 บาท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ส่วนงานจ่ายเงินสมทบเข้ากองทุนพนักงานเงินรายได้ ร้อยละ 7 ของค่าจ้าง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b="1" dirty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FFFF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พนักงานเงินรายได้ เป็นเวลา 16 ปี 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13"/>
          <p:cNvSpPr txBox="1"/>
          <p:nvPr/>
        </p:nvSpPr>
        <p:spPr>
          <a:xfrm>
            <a:off x="351350" y="1752382"/>
            <a:ext cx="11442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8A3B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คณะกรรมการบริหารมหาวิทยาลัย (ก.บ.ม.)</a:t>
            </a: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rgbClr val="FF8A3B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ในคราวประชุมครั้งที่ 3/2565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rgbClr val="FF8A3B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เมื่อวันที่ 1 มีนาคม 2565 มีมติ ดังนี้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8A3B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79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870" y="414537"/>
            <a:ext cx="61314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สวัสดิการพนักงานเงินรายได้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000" b="1" dirty="0" smtClean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(ตามมติ ก.บ.ม.ครั้งที่ 3/2565 เมื่อวันที่ 1 มีนาคม 2565)</a:t>
            </a:r>
            <a:endParaRPr kumimoji="0" lang="th-TH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68401" y="3631073"/>
            <a:ext cx="4704298" cy="9566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ค่าเล่า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เรียนเบิกได้ตามสิทธิของข้าราชการ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68401" y="2181966"/>
            <a:ext cx="4704298" cy="11399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รักษาพยาบาลตนเอง วงเงิน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000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th-TH" sz="2800" dirty="0" smtClean="0">
                <a:solidFill>
                  <a:srgbClr val="0432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(ให้ใช้สิทธิ์เบื้องต้นที่ตัวเองมีก่อน)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33968" y="2181966"/>
            <a:ext cx="4289632" cy="11399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เงินเหลือสะสมได้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40%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จาก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ยอดคงเหลือ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แต่ไม่เกิน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200,000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5944815" y="2720882"/>
            <a:ext cx="649025" cy="19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Image result for psu logo&quot;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891" y="5795416"/>
            <a:ext cx="1194318" cy="95337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ounded Rectangle 35"/>
          <p:cNvSpPr/>
          <p:nvPr/>
        </p:nvSpPr>
        <p:spPr>
          <a:xfrm>
            <a:off x="1168400" y="4896912"/>
            <a:ext cx="4776415" cy="147340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การจ่ายค่าชดเชยพนักงานเงินรายได้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7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โดยใช้หลักเกณฑ์</a:t>
            </a:r>
            <a:r>
              <a:rPr lang="th-TH" sz="2700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และวิธีการจ่ายเช่นเดียวกับพนักงานมหาวิทยาลัย</a:t>
            </a:r>
            <a:endParaRPr kumimoji="0" lang="en-US" sz="2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944815" y="5631617"/>
            <a:ext cx="649025" cy="1998"/>
          </a:xfrm>
          <a:prstGeom prst="straightConnector1">
            <a:avLst/>
          </a:prstGeom>
          <a:ln>
            <a:solidFill>
              <a:schemeClr val="bg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367981"/>
              </p:ext>
            </p:extLst>
          </p:nvPr>
        </p:nvGraphicFramePr>
        <p:xfrm>
          <a:off x="6593840" y="3796660"/>
          <a:ext cx="4720076" cy="2745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038">
                  <a:extLst>
                    <a:ext uri="{9D8B030D-6E8A-4147-A177-3AD203B41FA5}">
                      <a16:colId xmlns:a16="http://schemas.microsoft.com/office/drawing/2014/main" val="1491433962"/>
                    </a:ext>
                  </a:extLst>
                </a:gridCol>
                <a:gridCol w="2360038">
                  <a:extLst>
                    <a:ext uri="{9D8B030D-6E8A-4147-A177-3AD203B41FA5}">
                      <a16:colId xmlns:a16="http://schemas.microsoft.com/office/drawing/2014/main" val="845448098"/>
                    </a:ext>
                  </a:extLst>
                </a:gridCol>
              </a:tblGrid>
              <a:tr h="319428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ระยะเวลาปฏิบัติงาน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เท่า/เงินเดือนสุดท้าย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70747"/>
                  </a:ext>
                </a:extLst>
              </a:tr>
              <a:tr h="319428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ตั้งแต่ 120 วัน</a:t>
                      </a:r>
                      <a:r>
                        <a:rPr lang="th-TH" sz="1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ไม่ครบ 12 เดือน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937356"/>
                  </a:ext>
                </a:extLst>
              </a:tr>
              <a:tr h="319428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ครบ 1 ปี ไม่ครบ 3 ปี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812506"/>
                  </a:ext>
                </a:extLst>
              </a:tr>
              <a:tr h="319428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ครบ 3 ปี ไม่ครบ 6 ปี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584779"/>
                  </a:ext>
                </a:extLst>
              </a:tr>
              <a:tr h="319428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ครบ 6 ปี ไม่ครบ 10 ปี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742510"/>
                  </a:ext>
                </a:extLst>
              </a:tr>
              <a:tr h="319428">
                <a:tc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ครบ 10 ปีขึ้นไป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43694"/>
                  </a:ext>
                </a:extLst>
              </a:tr>
              <a:tr h="551342">
                <a:tc gridSpan="2">
                  <a:txBody>
                    <a:bodyPr/>
                    <a:lstStyle/>
                    <a:p>
                      <a:r>
                        <a:rPr lang="th-TH" sz="1800" dirty="0" smtClean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ทั้งนี้ การจ่ายเงินชดเชยให้นับตั้งแต่วันที่ได้รับการจ้างเป็นพนักงานเงินรายได้</a:t>
                      </a:r>
                      <a:endParaRPr lang="th-TH" sz="1800" dirty="0">
                        <a:solidFill>
                          <a:srgbClr val="FF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24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Image result for psu logo&quot;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481" y="5581934"/>
            <a:ext cx="1469478" cy="107171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65760" y="780626"/>
          <a:ext cx="11504023" cy="557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115">
                  <a:extLst>
                    <a:ext uri="{9D8B030D-6E8A-4147-A177-3AD203B41FA5}">
                      <a16:colId xmlns:a16="http://schemas.microsoft.com/office/drawing/2014/main" val="3015955506"/>
                    </a:ext>
                  </a:extLst>
                </a:gridCol>
                <a:gridCol w="5799908">
                  <a:extLst>
                    <a:ext uri="{9D8B030D-6E8A-4147-A177-3AD203B41FA5}">
                      <a16:colId xmlns:a16="http://schemas.microsoft.com/office/drawing/2014/main" val="1738922851"/>
                    </a:ext>
                  </a:extLst>
                </a:gridCol>
              </a:tblGrid>
              <a:tr h="48367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บลจ.ไทยพาณิชย์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SCB</a:t>
                      </a:r>
                      <a:r>
                        <a:rPr lang="th-TH" sz="2800" baseline="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บลจ.ทหารไทย (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TMB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280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175077"/>
                  </a:ext>
                </a:extLst>
              </a:tr>
              <a:tr h="451637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กรณี</a:t>
                      </a:r>
                      <a:r>
                        <a:rPr lang="th-TH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สมาชิกใหม่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:</a:t>
                      </a:r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 บลจ.จัดส่งเป็นกระดาษ</a:t>
                      </a:r>
                      <a:endParaRPr lang="th-TH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กรณี สมาชิกใหม่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: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บลจ.จัดส่งเป็นกระดาษ</a:t>
                      </a:r>
                    </a:p>
                    <a:p>
                      <a:endParaRPr lang="th-TH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279673"/>
                  </a:ext>
                </a:extLst>
              </a:tr>
              <a:tr h="1561980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กรณี ชุดข้อมูลสูญหายยังไม่ได้ลงทะเบียน (ขอใหม่)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กรอกข้อมูลใน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google form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 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(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web site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กองบริหารทรัพยากรบุคคล - งานสวัสดิการและ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   สิทธิประโยชน์ - ขอรหัสกองทุนสำรองเลี้ยงชีพ)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- รอชุดข้อมูลจาก บลจ. จัดส่งทาง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E-mail</a:t>
                      </a:r>
                      <a:endParaRPr lang="th-TH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กรณี ชุดข้อมูลสูญหายยังไม่ได้ลงทะเบียน (ขอใหม่)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กรอกข้อมูลใน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google form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 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(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web site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กองบริหารทรัพยากรบุคคล - งานสวัสดิการและ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   สิทธิประโยชน์ - ขอรหัสกองทุนสำรองเลี้ยงชีพ)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รอชุดข้อมูลจาก บลจ. จัดส่งเป็นกระดาษ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  </a:t>
                      </a:r>
                      <a:endParaRPr kumimoji="0" lang="th-TH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r>
                        <a:rPr lang="th-TH" dirty="0" smtClean="0">
                          <a:solidFill>
                            <a:srgbClr val="0432FF"/>
                          </a:solidFill>
                        </a:rPr>
                        <a:t> </a:t>
                      </a:r>
                      <a:endParaRPr lang="th-TH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283530"/>
                  </a:ext>
                </a:extLst>
              </a:tr>
              <a:tr h="157504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กรณีที่เคยลงทะเบียนแล้ว แต่จำ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username </a:t>
                      </a:r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กับ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password </a:t>
                      </a:r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ไม่ได้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- สมาชิกติดต่อ  โทร. 02-777-7777 กด 0 กด 6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- สมาชิก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reset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password </a:t>
                      </a:r>
                      <a:r>
                        <a:rPr lang="th-TH" baseline="0" dirty="0" smtClean="0">
                          <a:solidFill>
                            <a:srgbClr val="000000"/>
                          </a:solidFill>
                        </a:rPr>
                        <a:t>ด้วยตนเอง ผ่าน 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online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th-TH" baseline="0" dirty="0" smtClean="0">
                          <a:solidFill>
                            <a:srgbClr val="000000"/>
                          </a:solidFill>
                        </a:rPr>
                        <a:t>(กรณี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password </a:t>
                      </a:r>
                      <a:r>
                        <a:rPr lang="th-TH" baseline="0" dirty="0" smtClean="0">
                          <a:solidFill>
                            <a:srgbClr val="000000"/>
                          </a:solidFill>
                        </a:rPr>
                        <a:t>ผิดไม่ถึง 3 ครั้ง)</a:t>
                      </a:r>
                      <a:endParaRPr lang="th-TH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th-TH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0432FF"/>
                          </a:solidFill>
                        </a:rPr>
                        <a:t>กรณีที่เคยลงทะเบียนแล้ว แต่จำ </a:t>
                      </a:r>
                      <a:r>
                        <a:rPr lang="en-US" dirty="0" smtClean="0">
                          <a:solidFill>
                            <a:srgbClr val="0432FF"/>
                          </a:solidFill>
                        </a:rPr>
                        <a:t>username </a:t>
                      </a:r>
                      <a:r>
                        <a:rPr lang="th-TH" dirty="0" smtClean="0">
                          <a:solidFill>
                            <a:srgbClr val="0432FF"/>
                          </a:solidFill>
                        </a:rPr>
                        <a:t>กับ </a:t>
                      </a:r>
                      <a:r>
                        <a:rPr lang="en-US" dirty="0" smtClean="0">
                          <a:solidFill>
                            <a:srgbClr val="0432FF"/>
                          </a:solidFill>
                        </a:rPr>
                        <a:t>password </a:t>
                      </a:r>
                      <a:r>
                        <a:rPr lang="th-TH" dirty="0" smtClean="0">
                          <a:solidFill>
                            <a:srgbClr val="0432FF"/>
                          </a:solidFill>
                        </a:rPr>
                        <a:t>ไม่ได้</a:t>
                      </a:r>
                    </a:p>
                    <a:p>
                      <a:r>
                        <a:rPr lang="th-TH" dirty="0" smtClean="0">
                          <a:solidFill>
                            <a:srgbClr val="0432FF"/>
                          </a:solidFill>
                        </a:rPr>
                        <a:t>- สมาชิกติดต่อ  โทร. 1725 หรือ 02-838-1800 ต่อ 3</a:t>
                      </a:r>
                    </a:p>
                    <a:p>
                      <a:r>
                        <a:rPr lang="th-TH" dirty="0" smtClean="0">
                          <a:solidFill>
                            <a:srgbClr val="0432FF"/>
                          </a:solidFill>
                        </a:rPr>
                        <a:t>  (ต้องมีชุดข้อมูล 3 ค่า ประกอบ)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- สมาชิก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reset password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ด้วยตนเอง ผ่าน 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online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(กรณี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password </a:t>
                      </a:r>
                      <a:r>
                        <a:rPr kumimoji="0" lang="th-TH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ผิดไม่เกิน 10 ครั้ง</a:t>
                      </a:r>
                      <a:endParaRPr lang="th-TH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77911"/>
                  </a:ext>
                </a:extLst>
              </a:tr>
              <a:tr h="1104188"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กรณีมีปัญหาในการลงทะเบียนและการใช้งาน</a:t>
                      </a:r>
                    </a:p>
                    <a:p>
                      <a:r>
                        <a:rPr lang="th-TH" dirty="0" smtClean="0">
                          <a:solidFill>
                            <a:srgbClr val="000000"/>
                          </a:solidFill>
                        </a:rPr>
                        <a:t>- สมาชิกติดต่อ โทร.  02-777-7777 กด 0 กด 6</a:t>
                      </a:r>
                    </a:p>
                    <a:p>
                      <a:endParaRPr lang="th-TH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 smtClean="0">
                          <a:solidFill>
                            <a:srgbClr val="0432FF"/>
                          </a:solidFill>
                        </a:rPr>
                        <a:t>กรณีมีปัญหาในการลงทะเบียนและการใช้งาน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dirty="0" smtClean="0">
                          <a:solidFill>
                            <a:srgbClr val="0432FF"/>
                          </a:solidFill>
                        </a:rPr>
                        <a:t>- สมาชิกติดต่อ  โทร. 1725 หรือ 02-838-1800 ต่อ 3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>
                          <a:solidFill>
                            <a:srgbClr val="0432FF"/>
                          </a:solidFill>
                        </a:rPr>
                        <a:t>- E-mail : </a:t>
                      </a:r>
                      <a:r>
                        <a:rPr lang="en-US" dirty="0" smtClean="0">
                          <a:solidFill>
                            <a:srgbClr val="0432FF"/>
                          </a:solidFill>
                          <a:hlinkClick r:id="rId3"/>
                        </a:rPr>
                        <a:t>pvd@tmbameastspring.com</a:t>
                      </a:r>
                      <a:endParaRPr lang="th-TH" dirty="0">
                        <a:solidFill>
                          <a:srgbClr val="0432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80788"/>
                  </a:ext>
                </a:extLst>
              </a:tr>
            </a:tbl>
          </a:graphicData>
        </a:graphic>
      </p:graphicFrame>
      <p:sp>
        <p:nvSpPr>
          <p:cNvPr id="7" name="Text Placeholder 1"/>
          <p:cNvSpPr txBox="1">
            <a:spLocks/>
          </p:cNvSpPr>
          <p:nvPr/>
        </p:nvSpPr>
        <p:spPr>
          <a:xfrm>
            <a:off x="3467442" y="187976"/>
            <a:ext cx="5981357" cy="6778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PSU Stidti"/>
                <a:ea typeface="+mn-ea"/>
              </a:rPr>
              <a:t>การดำเนินการด้าน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PSU Stidti"/>
                <a:ea typeface="+mn-ea"/>
              </a:rPr>
              <a:t>username &amp; password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PSU Stidt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46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SU">
      <a:dk1>
        <a:srgbClr val="FFFFFF"/>
      </a:dk1>
      <a:lt1>
        <a:srgbClr val="1D3B6D"/>
      </a:lt1>
      <a:dk2>
        <a:srgbClr val="FFFFFF"/>
      </a:dk2>
      <a:lt2>
        <a:srgbClr val="1D3B6D"/>
      </a:lt2>
      <a:accent1>
        <a:srgbClr val="406CB3"/>
      </a:accent1>
      <a:accent2>
        <a:srgbClr val="0190BA"/>
      </a:accent2>
      <a:accent3>
        <a:srgbClr val="52B3E6"/>
      </a:accent3>
      <a:accent4>
        <a:srgbClr val="5CC5E5"/>
      </a:accent4>
      <a:accent5>
        <a:srgbClr val="4472C4"/>
      </a:accent5>
      <a:accent6>
        <a:srgbClr val="C9C6DC"/>
      </a:accent6>
      <a:hlink>
        <a:srgbClr val="0190BA"/>
      </a:hlink>
      <a:folHlink>
        <a:srgbClr val="C9C6DC"/>
      </a:folHlink>
    </a:clrScheme>
    <a:fontScheme name="PSU Stidi">
      <a:majorFont>
        <a:latin typeface="PSU Stidti"/>
        <a:ea typeface=""/>
        <a:cs typeface="PSU Stidti"/>
      </a:majorFont>
      <a:minorFont>
        <a:latin typeface="PSU Stidti"/>
        <a:ea typeface=""/>
        <a:cs typeface="PSU Stidt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3711</TotalTime>
  <Words>1016</Words>
  <Application>Microsoft Office PowerPoint</Application>
  <PresentationFormat>Widescreen</PresentationFormat>
  <Paragraphs>209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Angsana New</vt:lpstr>
      <vt:lpstr>Arial</vt:lpstr>
      <vt:lpstr>Calibri</vt:lpstr>
      <vt:lpstr>Calibri Light</vt:lpstr>
      <vt:lpstr>Cordia New</vt:lpstr>
      <vt:lpstr>PSU Stidti</vt:lpstr>
      <vt:lpstr>PSU Stidti Light</vt:lpstr>
      <vt:lpstr>Tahoma</vt:lpstr>
      <vt:lpstr>TH SarabunPSK</vt:lpstr>
      <vt:lpstr>Times New Roman</vt:lpstr>
      <vt:lpstr>ธีมของ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ผู้ใช้</dc:creator>
  <cp:lastModifiedBy>RYZEN</cp:lastModifiedBy>
  <cp:revision>375</cp:revision>
  <cp:lastPrinted>2020-07-16T03:15:16Z</cp:lastPrinted>
  <dcterms:created xsi:type="dcterms:W3CDTF">2020-07-13T03:52:37Z</dcterms:created>
  <dcterms:modified xsi:type="dcterms:W3CDTF">2022-03-23T06:35:31Z</dcterms:modified>
</cp:coreProperties>
</file>